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08788" cy="99409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108D-1311-4EAB-8230-838DB3AB4065}" type="datetimeFigureOut">
              <a:rPr lang="nb-NO" smtClean="0"/>
              <a:t>01.10.2015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7921-08A4-4388-99A0-A2211511D8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533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108D-1311-4EAB-8230-838DB3AB4065}" type="datetimeFigureOut">
              <a:rPr lang="nb-NO" smtClean="0"/>
              <a:t>01.10.2015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7921-08A4-4388-99A0-A2211511D8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100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108D-1311-4EAB-8230-838DB3AB4065}" type="datetimeFigureOut">
              <a:rPr lang="nb-NO" smtClean="0"/>
              <a:t>01.10.2015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7921-08A4-4388-99A0-A2211511D8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6386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108D-1311-4EAB-8230-838DB3AB4065}" type="datetimeFigureOut">
              <a:rPr lang="nb-NO" smtClean="0"/>
              <a:t>01.10.2015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7921-08A4-4388-99A0-A2211511D8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795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108D-1311-4EAB-8230-838DB3AB4065}" type="datetimeFigureOut">
              <a:rPr lang="nb-NO" smtClean="0"/>
              <a:t>01.10.2015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7921-08A4-4388-99A0-A2211511D8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24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108D-1311-4EAB-8230-838DB3AB4065}" type="datetimeFigureOut">
              <a:rPr lang="nb-NO" smtClean="0"/>
              <a:t>01.10.2015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7921-08A4-4388-99A0-A2211511D8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398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108D-1311-4EAB-8230-838DB3AB4065}" type="datetimeFigureOut">
              <a:rPr lang="nb-NO" smtClean="0"/>
              <a:t>01.10.2015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7921-08A4-4388-99A0-A2211511D8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72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108D-1311-4EAB-8230-838DB3AB4065}" type="datetimeFigureOut">
              <a:rPr lang="nb-NO" smtClean="0"/>
              <a:t>01.10.2015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7921-08A4-4388-99A0-A2211511D8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802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108D-1311-4EAB-8230-838DB3AB4065}" type="datetimeFigureOut">
              <a:rPr lang="nb-NO" smtClean="0"/>
              <a:t>01.10.2015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7921-08A4-4388-99A0-A2211511D8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805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108D-1311-4EAB-8230-838DB3AB4065}" type="datetimeFigureOut">
              <a:rPr lang="nb-NO" smtClean="0"/>
              <a:t>01.10.2015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7921-08A4-4388-99A0-A2211511D8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4008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108D-1311-4EAB-8230-838DB3AB4065}" type="datetimeFigureOut">
              <a:rPr lang="nb-NO" smtClean="0"/>
              <a:t>01.10.2015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7921-08A4-4388-99A0-A2211511D8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0436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1108D-1311-4EAB-8230-838DB3AB4065}" type="datetimeFigureOut">
              <a:rPr lang="nb-NO" smtClean="0"/>
              <a:t>01.10.2015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B7921-08A4-4388-99A0-A2211511D8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83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ds.no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932040" y="260648"/>
            <a:ext cx="4104456" cy="710952"/>
          </a:xfrm>
        </p:spPr>
        <p:txBody>
          <a:bodyPr>
            <a:normAutofit/>
          </a:bodyPr>
          <a:lstStyle/>
          <a:p>
            <a:r>
              <a:rPr lang="nb-NO" sz="4000" dirty="0" smtClean="0">
                <a:solidFill>
                  <a:srgbClr val="00728F"/>
                </a:solidFill>
              </a:rPr>
              <a:t>Diabetes 2 - kurs</a:t>
            </a:r>
            <a:endParaRPr lang="nb-NO" sz="4000" dirty="0">
              <a:solidFill>
                <a:srgbClr val="00728F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7504" y="332657"/>
            <a:ext cx="4320480" cy="49685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sz="14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Kursinformasjon</a:t>
            </a:r>
          </a:p>
          <a:p>
            <a:pPr marL="0" indent="0">
              <a:buNone/>
            </a:pPr>
            <a:r>
              <a:rPr lang="nb-NO" sz="1400">
                <a:latin typeface="Times New Roman" panose="02020603050405020304" pitchFamily="18" charset="0"/>
                <a:cs typeface="Times New Roman" panose="02020603050405020304" pitchFamily="18" charset="0"/>
              </a:rPr>
              <a:t>Deltakelse </a:t>
            </a:r>
            <a:r>
              <a:rPr lang="nb-NO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på 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kurs krever henvisning fra lege.</a:t>
            </a:r>
          </a:p>
          <a:p>
            <a:pPr marL="0" indent="0">
              <a:buNone/>
            </a:pPr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Henvisningen sendes til:</a:t>
            </a:r>
          </a:p>
          <a:p>
            <a:pPr marL="0" indent="0">
              <a:buNone/>
            </a:pPr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Lovisenberg Diakonale Sykehus</a:t>
            </a:r>
          </a:p>
          <a:p>
            <a:pPr marL="0" indent="0">
              <a:buNone/>
            </a:pPr>
            <a:r>
              <a:rPr lang="nb-NO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Medisinsk Poliklinikk – </a:t>
            </a:r>
            <a:r>
              <a:rPr lang="nb-NO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Kurs diabetes type 2</a:t>
            </a:r>
            <a:endParaRPr lang="nb-NO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Postboks 4970 Nydalen</a:t>
            </a:r>
          </a:p>
          <a:p>
            <a:pPr marL="0" indent="0">
              <a:buNone/>
            </a:pPr>
            <a:r>
              <a:rPr lang="nb-NO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0440 OSLO</a:t>
            </a:r>
          </a:p>
          <a:p>
            <a:pPr marL="0" indent="0">
              <a:buNone/>
            </a:pPr>
            <a:endParaRPr lang="nb-NO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Pris: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Én egenandel, 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evt. frikort. Pårørende deltar kostnadsfritt. Kaffe, </a:t>
            </a:r>
            <a:endParaRPr lang="nb-NO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 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 lunsj blir servert.</a:t>
            </a:r>
          </a:p>
          <a:p>
            <a:pPr marL="0" indent="0">
              <a:buNone/>
            </a:pPr>
            <a:endParaRPr lang="nb-NO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Kurslokale: </a:t>
            </a:r>
          </a:p>
          <a:p>
            <a:pPr marL="0" indent="0">
              <a:buNone/>
            </a:pP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Sagene Frisklivssentral, Treschows Hus, Treschowsgate 2A, underetasjen. Tlf. 2347 4760 – 469 41 657.</a:t>
            </a:r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Adkomst: </a:t>
            </a:r>
          </a:p>
          <a:p>
            <a:pPr marL="0" indent="0">
              <a:buNone/>
            </a:pP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Trikk 11, 12 og 13 til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Sandakersenteret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Buss 2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til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Arendalsgate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Buss 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 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 til Sandaker.</a:t>
            </a:r>
          </a:p>
          <a:p>
            <a:pPr marL="0" indent="0">
              <a:buNone/>
            </a:pP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 beskjed dersom du trenger pasienttransport.</a:t>
            </a:r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Endringer kan forekomme. Se 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vår nettside 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www.lds.no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 Behandling – Kurs/PPO for 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oppdatert kursinformasjon og datoer.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265360" y="5445224"/>
            <a:ext cx="3771136" cy="72008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nb-NO" sz="1600" dirty="0">
                <a:solidFill>
                  <a:srgbClr val="00728F"/>
                </a:solidFill>
              </a:rPr>
              <a:t>Pasient- og pårørendeopplæring i gruppe </a:t>
            </a:r>
          </a:p>
          <a:p>
            <a:pPr marL="0" indent="0" algn="ctr">
              <a:buNone/>
            </a:pPr>
            <a:r>
              <a:rPr lang="nb-NO" sz="1600" dirty="0">
                <a:solidFill>
                  <a:srgbClr val="00728F"/>
                </a:solidFill>
              </a:rPr>
              <a:t>gir støtte til mestring av sykdom/skade </a:t>
            </a:r>
            <a:r>
              <a:rPr lang="nb-NO" sz="1600" dirty="0" smtClean="0">
                <a:solidFill>
                  <a:srgbClr val="00728F"/>
                </a:solidFill>
              </a:rPr>
              <a:t>og grunnlag </a:t>
            </a:r>
            <a:r>
              <a:rPr lang="nb-NO" sz="1600" dirty="0">
                <a:solidFill>
                  <a:srgbClr val="00728F"/>
                </a:solidFill>
              </a:rPr>
              <a:t>for styrket helse og livskvalitet. </a:t>
            </a:r>
          </a:p>
          <a:p>
            <a:pPr marL="0" indent="0" algn="ctr">
              <a:buNone/>
            </a:pPr>
            <a:endParaRPr lang="nb-NO" sz="1600" dirty="0" smtClean="0">
              <a:solidFill>
                <a:srgbClr val="00728F"/>
              </a:solidFill>
            </a:endParaRPr>
          </a:p>
        </p:txBody>
      </p:sp>
      <p:pic>
        <p:nvPicPr>
          <p:cNvPr id="1027" name="Picture 3" descr="K:\_Maler\Brosjyremal 2015\Livets-tre,-lys-og-mørk-turkis-2015-Brosjyremal-A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360" y="1268760"/>
            <a:ext cx="3771136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:\_Logoer\LDS logo EPS\Standardversjon-Trykk\LDS_logo_rg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416947"/>
            <a:ext cx="2019300" cy="25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K:\_Logoer\LDS logo EPS\Standardversjon-Trykk\LDS_logo_rg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40883"/>
            <a:ext cx="2019300" cy="25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Rett linje 5"/>
          <p:cNvCxnSpPr/>
          <p:nvPr/>
        </p:nvCxnSpPr>
        <p:spPr>
          <a:xfrm>
            <a:off x="2267744" y="5877272"/>
            <a:ext cx="0" cy="792088"/>
          </a:xfrm>
          <a:prstGeom prst="line">
            <a:avLst/>
          </a:prstGeom>
          <a:ln w="19050">
            <a:solidFill>
              <a:srgbClr val="007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lassholder for innhold 3"/>
          <p:cNvSpPr txBox="1">
            <a:spLocks/>
          </p:cNvSpPr>
          <p:nvPr/>
        </p:nvSpPr>
        <p:spPr>
          <a:xfrm>
            <a:off x="2339752" y="5805264"/>
            <a:ext cx="1728192" cy="936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000" dirty="0">
                <a:solidFill>
                  <a:srgbClr val="00728F"/>
                </a:solidFill>
              </a:rPr>
              <a:t>Lovisenberg Diakonale Sykehus</a:t>
            </a:r>
          </a:p>
          <a:p>
            <a:pPr marL="0" indent="0">
              <a:buNone/>
            </a:pPr>
            <a:r>
              <a:rPr lang="nb-NO" sz="1000" dirty="0">
                <a:solidFill>
                  <a:srgbClr val="00728F"/>
                </a:solidFill>
              </a:rPr>
              <a:t>Pasient- og pårørendeopplæring</a:t>
            </a:r>
          </a:p>
          <a:p>
            <a:pPr marL="0" indent="0">
              <a:buNone/>
            </a:pPr>
            <a:r>
              <a:rPr lang="nb-NO" sz="1000" dirty="0" err="1">
                <a:solidFill>
                  <a:srgbClr val="00728F"/>
                </a:solidFill>
              </a:rPr>
              <a:t>Lovisenberggt</a:t>
            </a:r>
            <a:r>
              <a:rPr lang="nb-NO" sz="1000" dirty="0">
                <a:solidFill>
                  <a:srgbClr val="00728F"/>
                </a:solidFill>
              </a:rPr>
              <a:t>. 17</a:t>
            </a:r>
          </a:p>
          <a:p>
            <a:pPr marL="0" indent="0">
              <a:buNone/>
            </a:pPr>
            <a:r>
              <a:rPr lang="nb-NO" sz="1000" dirty="0">
                <a:solidFill>
                  <a:srgbClr val="00728F"/>
                </a:solidFill>
              </a:rPr>
              <a:t>Telefon: 2322 5266</a:t>
            </a:r>
          </a:p>
          <a:p>
            <a:pPr marL="0" indent="0">
              <a:buNone/>
            </a:pPr>
            <a:r>
              <a:rPr lang="nb-NO" sz="1000">
                <a:solidFill>
                  <a:srgbClr val="00728F"/>
                </a:solidFill>
              </a:rPr>
              <a:t>E-post: ppo@lds.no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sz="1000" dirty="0" smtClean="0">
              <a:solidFill>
                <a:srgbClr val="00728F"/>
              </a:solidFill>
            </a:endParaRPr>
          </a:p>
          <a:p>
            <a:endParaRPr lang="nb-NO" sz="1000" dirty="0"/>
          </a:p>
        </p:txBody>
      </p:sp>
    </p:spTree>
    <p:extLst>
      <p:ext uri="{BB962C8B-B14F-4D97-AF65-F5344CB8AC3E}">
        <p14:creationId xmlns:p14="http://schemas.microsoft.com/office/powerpoint/2010/main" val="275221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7504" y="332656"/>
            <a:ext cx="3960440" cy="62646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sz="1600" dirty="0" smtClean="0">
                <a:latin typeface="Arial Rounded MT Bold" panose="020F0704030504030204" pitchFamily="34" charset="0"/>
              </a:rPr>
              <a:t>Velkommen til kurs om diabetes type 2</a:t>
            </a:r>
          </a:p>
          <a:p>
            <a:pPr marL="0" indent="0">
              <a:buNone/>
            </a:pPr>
            <a:endParaRPr lang="nb-N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b-NO" sz="14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Hva er diabetes type 2?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Diabetes type 2 er en kronisk sykdom som innebærer at 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roppen produserer for lite insulin eller at insulinet virker for dårlig (insulinresistens). Insulin er et hormon som produseres i bukspyttkjertelen. Insulinet hjelper til med å transportere karbohydratene inn i cellene hvor det lagres som sukker til kroppen trenger det. For lite insulin i kroppen medfører for mye sukker i blodet. For mye sukker i blodet over lang tid kan medføre alvorlige følgeskader (hjerte- og karsykdommer, hjerneslag, nyresvikt, blindhet, sår på føtter og amputasjoner).</a:t>
            </a:r>
          </a:p>
          <a:p>
            <a:pPr marL="0" indent="0">
              <a:spcBef>
                <a:spcPts val="0"/>
              </a:spcBef>
              <a:buNone/>
            </a:pPr>
            <a:endParaRPr lang="nb-NO" sz="1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b-NO" sz="14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Behandling av diabetes type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Målet for behandlingen av diabetes type 2 er å ha passe mengde insulin og sukker i kroppen. For å oppnå et normalt blodsukkernivå, er viktige behandlingstiltak å reduser inntak av sukker/karbohydrat, øke fysisk aktivitet og eventuelt redusere vekt. Mange </a:t>
            </a:r>
            <a:r>
              <a:rPr lang="nb-NO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trenger blodsukkersenkende 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tabletter eller insulin i tillegg. </a:t>
            </a:r>
          </a:p>
          <a:p>
            <a:pPr marL="0" indent="0">
              <a:spcBef>
                <a:spcPts val="0"/>
              </a:spcBef>
              <a:buNone/>
            </a:pPr>
            <a:endParaRPr lang="nb-NO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b-NO" sz="14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Å leve med sykdommen og behandlingen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Behandlingen av diabetes type 2 krever stor innsats av pasienten. Livsstilen må ofte endres. En del pasienter er 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plaget av dårlig samvittighet og anklager seg selv for ikke å gjøre nok for 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egen helse. Med egenomsorg og tilpasset behandling, er det mulig å føle seg helt frisk og leve et langt og godt liv med diabetes type 2. </a:t>
            </a:r>
          </a:p>
          <a:p>
            <a:pPr marL="0" indent="0">
              <a:spcBef>
                <a:spcPts val="0"/>
              </a:spcBef>
              <a:buNone/>
            </a:pPr>
            <a:endParaRPr lang="nb-NO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b-NO" sz="14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Kurset</a:t>
            </a:r>
            <a:endParaRPr lang="nb-NO" sz="1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Målgruppen for dette kurset er mennesker som har levd med diabetes type 2 i kort eller lang tid og som ønsker mer kunnskap om sykdommen og behandlingen. Pårørende er velkomne til å delta i kurset.</a:t>
            </a:r>
          </a:p>
          <a:p>
            <a:pPr marL="0" indent="0">
              <a:spcBef>
                <a:spcPts val="0"/>
              </a:spcBef>
              <a:buNone/>
            </a:pPr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Målsettingen med kurset er at deltakerne får mer kunnskap om sykdommen og behandlingen og opplever 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økt mestring av 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selvbehandlingen i hverdagen.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076056" y="332656"/>
            <a:ext cx="3960440" cy="626469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nb-NO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b-N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Tverrfaglig team</a:t>
            </a:r>
            <a:endParaRPr lang="nb-NO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nb-NO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På kurset er det undervisning av diabetessykepleier, lege, klinisk ernæringsfysiolog, farmasøyt og fysioterapeut. Erfaren Pasient/Likemann deler erfaringer. Dessuten vektlegges samtale i gruppen for at deltakerne skal dra nytte av kompetansen den enkelte har utviklet gjennom erfaring.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nb-NO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nb-N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Varighet</a:t>
            </a:r>
            <a:r>
              <a:rPr lang="nb-NO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nb-NO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Kurset varer tre dager fra kl. 09.30 til 14.30.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nb-NO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nb-N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Innhold</a:t>
            </a:r>
            <a:r>
              <a:rPr lang="nb-NO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nb-NO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Hva er diabetes?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nb-NO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Ulike behandlingstiltak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nb-NO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Forebygging av følgeskader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nb-NO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Kostveiledning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nb-NO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Blodsukkermåling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nb-NO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Trening i teori og praksis. Undervisning, veiledning og praktisk gjennomføring. Trening/tur 1 time hver kursdag.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nb-NO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nb-NO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 serveres kaffe, te </a:t>
            </a:r>
            <a:r>
              <a:rPr lang="nb-NO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 </a:t>
            </a:r>
            <a:r>
              <a:rPr lang="nb-NO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lunsj </a:t>
            </a:r>
            <a:r>
              <a:rPr lang="nb-NO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hver </a:t>
            </a:r>
            <a:r>
              <a:rPr lang="nb-NO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kursdag</a:t>
            </a:r>
            <a:r>
              <a:rPr lang="nb-NO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nb-NO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nb-NO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nb-NO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nb-N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Sted</a:t>
            </a:r>
            <a:r>
              <a:rPr lang="nb-NO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nb-NO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Kurset </a:t>
            </a:r>
            <a:r>
              <a:rPr lang="nb-NO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gjennomføres i </a:t>
            </a:r>
            <a:r>
              <a:rPr lang="nb-NO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samarbeid mellom Lovisenberg Diakonale Sykehus og Sagene bydel og </a:t>
            </a:r>
            <a:r>
              <a:rPr lang="nb-NO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holdes på:</a:t>
            </a:r>
          </a:p>
          <a:p>
            <a:pPr marL="0" indent="0">
              <a:lnSpc>
                <a:spcPct val="80000"/>
              </a:lnSpc>
              <a:buNone/>
            </a:pPr>
            <a:endParaRPr lang="nb-NO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nb-NO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Sagene Frisklivssentral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nb-NO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Treschowsgate 2A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nb-NO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0477 Oslo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nb-NO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Tlf.: 23 47 47 60</a:t>
            </a:r>
            <a:endParaRPr lang="nb-NO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nb-NO" sz="1200" dirty="0" smtClean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nb-NO" sz="1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Har du eller dine pårørende spørsmål om kurset?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nb-NO" sz="12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nb-NO" sz="1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Kontakt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nb-NO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Pasient- og pårørendeopplæring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nb-NO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Tlf.: 23 22 52 68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nb-NO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Mail: ppo@lds.no</a:t>
            </a:r>
          </a:p>
        </p:txBody>
      </p:sp>
    </p:spTree>
    <p:extLst>
      <p:ext uri="{BB962C8B-B14F-4D97-AF65-F5344CB8AC3E}">
        <p14:creationId xmlns:p14="http://schemas.microsoft.com/office/powerpoint/2010/main" val="449071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600</Words>
  <Application>Microsoft Office PowerPoint</Application>
  <PresentationFormat>Skjermfremvisning (4:3)</PresentationFormat>
  <Paragraphs>79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Times New Roman</vt:lpstr>
      <vt:lpstr>Office-tema</vt:lpstr>
      <vt:lpstr>Diabetes 2 - kurs</vt:lpstr>
      <vt:lpstr>PowerPoint-presentasjon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Johan</dc:creator>
  <cp:lastModifiedBy>Kirsti Jenssen</cp:lastModifiedBy>
  <cp:revision>49</cp:revision>
  <cp:lastPrinted>2015-10-01T08:04:15Z</cp:lastPrinted>
  <dcterms:created xsi:type="dcterms:W3CDTF">2015-07-28T11:43:49Z</dcterms:created>
  <dcterms:modified xsi:type="dcterms:W3CDTF">2015-10-01T09:32:23Z</dcterms:modified>
</cp:coreProperties>
</file>